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Lato" panose="020F0502020204030203" pitchFamily="34" charset="0"/>
      <p:regular r:id="rId17"/>
      <p:bold r:id="rId18"/>
      <p:italic r:id="rId19"/>
      <p:boldItalic r:id="rId20"/>
    </p:embeddedFont>
    <p:embeddedFont>
      <p:font typeface="Raleway" pitchFamily="2" charset="-52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2d62ed2163_0_6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2d62ed2163_0_6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2d62ed2163_0_5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2d62ed2163_0_5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2d62ed2163_0_5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2d62ed2163_0_5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2d62ed2163_0_5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2d62ed2163_0_5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2d62ed2163_0_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2d62ed2163_0_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2d62ed2163_0_6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2d62ed2163_0_6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2d62ed2163_0_6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22d62ed2163_0_6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2d62ed2163_0_6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2d62ed2163_0_6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2d62ed2163_0_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2d62ed2163_0_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" name="Google Shape;12;p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Google Shape;61;p11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2" name="Google Shape;62;p11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3" name="Google Shape;63;p11"/>
          <p:cNvSpPr txBox="1">
            <a:spLocks noGrp="1"/>
          </p:cNvSpPr>
          <p:nvPr>
            <p:ph type="title" hasCustomPrompt="1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" name="Google Shape;18;p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3" name="Google Shape;23;p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" name="Google Shape;24;p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5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0" name="Google Shape;30;p5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1" name="Google Shape;31;p5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2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oogle Shape;40;p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0" name="Google Shape;5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subTitle" idx="1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Google Shape;56;p10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7" name="Google Shape;57;p10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8" name="Google Shape;58;p10"/>
          <p:cNvSpPr txBox="1">
            <a:spLocks noGrp="1"/>
          </p:cNvSpPr>
          <p:nvPr>
            <p:ph type="body" idx="1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wiss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"/>
          <p:cNvSpPr txBox="1"/>
          <p:nvPr/>
        </p:nvSpPr>
        <p:spPr>
          <a:xfrm>
            <a:off x="1270650" y="366750"/>
            <a:ext cx="6602700" cy="954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Республиканский конкурс «Лучший педагог по обучению основам безопасного поведения на дорогах»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73;p13"/>
          <p:cNvSpPr txBox="1"/>
          <p:nvPr/>
        </p:nvSpPr>
        <p:spPr>
          <a:xfrm>
            <a:off x="1861625" y="1446175"/>
            <a:ext cx="6011700" cy="31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1800" b="1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Дополнительная общеобразовательная общеразвивающая программа</a:t>
            </a:r>
            <a:endParaRPr sz="1800" b="1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1800" b="1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социально-гуманитарной направленности</a:t>
            </a:r>
            <a:endParaRPr sz="1800" b="1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1800" b="1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“Азбука дороги”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Times New Roman"/>
                <a:ea typeface="Times New Roman"/>
                <a:cs typeface="Times New Roman"/>
                <a:sym typeface="Times New Roman"/>
              </a:rPr>
              <a:t>Возраст обучающихся: 7 - 11 лет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">
                <a:latin typeface="Times New Roman"/>
                <a:ea typeface="Times New Roman"/>
                <a:cs typeface="Times New Roman"/>
                <a:sym typeface="Times New Roman"/>
              </a:rPr>
              <a:t>Срок реализации: 3 года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">
                <a:latin typeface="Times New Roman"/>
                <a:ea typeface="Times New Roman"/>
                <a:cs typeface="Times New Roman"/>
                <a:sym typeface="Times New Roman"/>
              </a:rPr>
              <a:t>Сидорова Оксана Николаевна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Times New Roman"/>
                <a:ea typeface="Times New Roman"/>
                <a:cs typeface="Times New Roman"/>
                <a:sym typeface="Times New Roman"/>
              </a:rPr>
              <a:t>Педагог дополнительного образования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Times New Roman"/>
                <a:ea typeface="Times New Roman"/>
                <a:cs typeface="Times New Roman"/>
                <a:sym typeface="Times New Roman"/>
              </a:rPr>
              <a:t>первой квалификационной категории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Times New Roman"/>
                <a:ea typeface="Times New Roman"/>
                <a:cs typeface="Times New Roman"/>
                <a:sym typeface="Times New Roman"/>
              </a:rPr>
              <a:t>МБУ ДО “Дворец творчества детей и молодежи”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Times New Roman"/>
                <a:ea typeface="Times New Roman"/>
                <a:cs typeface="Times New Roman"/>
                <a:sym typeface="Times New Roman"/>
              </a:rPr>
              <a:t>ЧМР РТ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2"/>
          <p:cNvSpPr txBox="1">
            <a:spLocks noGrp="1"/>
          </p:cNvSpPr>
          <p:nvPr>
            <p:ph type="title"/>
          </p:nvPr>
        </p:nvSpPr>
        <p:spPr>
          <a:xfrm>
            <a:off x="460950" y="538700"/>
            <a:ext cx="8222100" cy="103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550"/>
              <a:t>Оценочные материалы</a:t>
            </a:r>
            <a:endParaRPr sz="3550"/>
          </a:p>
        </p:txBody>
      </p:sp>
      <p:sp>
        <p:nvSpPr>
          <p:cNvPr id="127" name="Google Shape;127;p22"/>
          <p:cNvSpPr txBox="1">
            <a:spLocks noGrp="1"/>
          </p:cNvSpPr>
          <p:nvPr>
            <p:ph type="body" idx="1"/>
          </p:nvPr>
        </p:nvSpPr>
        <p:spPr>
          <a:xfrm>
            <a:off x="516625" y="1418150"/>
            <a:ext cx="8474400" cy="327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Формы аттестации и фиксации результатов по программе «Азбука дороги» следующие:</a:t>
            </a:r>
            <a:endParaRPr sz="1500">
              <a:solidFill>
                <a:srgbClr val="3333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5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Входная, итоговая, промежуточная аттестация в виде тестов, рефератов, презентаций,участия в конкурсах и викторинах. </a:t>
            </a:r>
            <a:endParaRPr sz="1500">
              <a:solidFill>
                <a:srgbClr val="3333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5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Форма аттестации зависит от возраста и умений группы обучающихся. </a:t>
            </a:r>
            <a:endParaRPr sz="1500">
              <a:solidFill>
                <a:srgbClr val="3333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5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 итогам трехгодичного обучения у каждого обучающегося формируется банк достижений и творческая карта. </a:t>
            </a:r>
            <a:endParaRPr sz="1500">
              <a:solidFill>
                <a:srgbClr val="3333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400">
              <a:solidFill>
                <a:srgbClr val="3333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4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Краткая характеристика программы</a:t>
            </a:r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body" idx="1"/>
          </p:nvPr>
        </p:nvSpPr>
        <p:spPr>
          <a:xfrm>
            <a:off x="278300" y="1737350"/>
            <a:ext cx="8506800" cy="345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●"/>
            </a:pPr>
            <a:r>
              <a:rPr lang="ru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Программа «Азбука» является дополнительной общеобразовательной общеразвивающей программой социально - гуманитарной направленности. </a:t>
            </a: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●"/>
            </a:pPr>
            <a:r>
              <a:rPr lang="ru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Вид: Модифицированная.</a:t>
            </a: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●"/>
            </a:pPr>
            <a:r>
              <a:rPr lang="ru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Возраст обучающихся: 7-11 лет. </a:t>
            </a: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●"/>
            </a:pPr>
            <a:r>
              <a:rPr lang="ru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Срок реализации: 3 года.</a:t>
            </a: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38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457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2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Реализация данной программы позволит обучающимся получить систематизированное представление об опасностях на дороге и о прогнозировании опасных ситуаций, оценить влияние их последствий на жизнь и здоровье человека и выработать алгоритм безопасного поведения с учетом своих возможностей. Программа предполагает групповые занятия и индивидуальные, а также проведение массовых мероприятий.</a:t>
            </a:r>
            <a:endParaRPr sz="1425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5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Актуальность</a:t>
            </a:r>
            <a:endParaRPr/>
          </a:p>
        </p:txBody>
      </p:sp>
      <p:sp>
        <p:nvSpPr>
          <p:cNvPr id="85" name="Google Shape;85;p15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Актуальность программы “Азбука дороги” обусловлена тем, что проблема детского дорожно-транспортного травматизма является одной из самых важных и труднорешаемых для современного общества.</a:t>
            </a:r>
            <a:endParaRPr sz="1500">
              <a:solidFill>
                <a:srgbClr val="3333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5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Большое значение имеет изучение в учреждениях образования правил безопасного поведения на улицах и дорогах. Следует воспитывать у обучающихся неукоснительное выполнение на практике правил дорожного движения – закона улиц и дорог, соблюдение которого является их обязанностью.</a:t>
            </a:r>
            <a:endParaRPr sz="1500">
              <a:solidFill>
                <a:srgbClr val="3333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500">
              <a:solidFill>
                <a:srgbClr val="3333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1200"/>
              </a:spcAft>
              <a:buNone/>
            </a:pPr>
            <a:endParaRPr sz="1500">
              <a:solidFill>
                <a:srgbClr val="3333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Цель программы</a:t>
            </a:r>
            <a:endParaRPr/>
          </a:p>
        </p:txBody>
      </p:sp>
      <p:sp>
        <p:nvSpPr>
          <p:cNvPr id="91" name="Google Shape;91;p16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Формирование у школьников устойчивых навыков безопасного поведения на улицах и дорогах.</a:t>
            </a:r>
            <a:endParaRPr sz="20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20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7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Образовательные задачи программы</a:t>
            </a:r>
            <a:endParaRPr/>
          </a:p>
        </p:txBody>
      </p:sp>
      <p:sp>
        <p:nvSpPr>
          <p:cNvPr id="97" name="Google Shape;97;p17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31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Char char="❖"/>
            </a:pPr>
            <a:r>
              <a:rPr lang="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обучить основным актуальным Правилам дорожного движения Российской Федерации;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Char char="❖"/>
            </a:pPr>
            <a:r>
              <a:rPr lang="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усвоить требования разделов Правил дорожного движения Российской Федерации для пешеходов и велосипедистов;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Char char="❖"/>
            </a:pPr>
            <a:r>
              <a:rPr lang="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оказать содействие учащимся в выработке навыков по оказанию первой медицинской помощи.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>
            <a:spLocks noGrp="1"/>
          </p:cNvSpPr>
          <p:nvPr>
            <p:ph type="title"/>
          </p:nvPr>
        </p:nvSpPr>
        <p:spPr>
          <a:xfrm>
            <a:off x="407275" y="74767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550"/>
              <a:t>Воспитательные задачи программы</a:t>
            </a:r>
            <a:endParaRPr sz="355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</a:endParaRPr>
          </a:p>
        </p:txBody>
      </p:sp>
      <p:sp>
        <p:nvSpPr>
          <p:cNvPr id="103" name="Google Shape;103;p18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❖"/>
            </a:pPr>
            <a:r>
              <a:rPr lang="ru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воспитывать у учащихся дисциплинированность и ответственность за свои действия на дороге;</a:t>
            </a: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❖"/>
            </a:pPr>
            <a:r>
              <a:rPr lang="ru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вырабатывать у учащихся культуру поведения в транспорте и дорожную этику;</a:t>
            </a: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❖"/>
            </a:pPr>
            <a:r>
              <a:rPr lang="ru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сформировать у учащихся сознательное и ответственное отношение к собственному здоровью, к личной безопасности и безопасности окружающих.</a:t>
            </a: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>
            <a:spLocks noGrp="1"/>
          </p:cNvSpPr>
          <p:nvPr>
            <p:ph type="title"/>
          </p:nvPr>
        </p:nvSpPr>
        <p:spPr>
          <a:xfrm>
            <a:off x="460950" y="74767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Ожидаемые результаты освоения программы</a:t>
            </a:r>
            <a:endParaRPr/>
          </a:p>
        </p:txBody>
      </p:sp>
      <p:sp>
        <p:nvSpPr>
          <p:cNvPr id="109" name="Google Shape;109;p19"/>
          <p:cNvSpPr txBox="1">
            <a:spLocks noGrp="1"/>
          </p:cNvSpPr>
          <p:nvPr>
            <p:ph type="body" idx="1"/>
          </p:nvPr>
        </p:nvSpPr>
        <p:spPr>
          <a:xfrm>
            <a:off x="358800" y="1649550"/>
            <a:ext cx="8612400" cy="362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0" lvl="0" indent="28829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результате обучения обучающиеся должны знать:</a:t>
            </a: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28829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2210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Char char="❖"/>
            </a:pPr>
            <a:r>
              <a:rPr lang="ru" sz="1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основные понятия и термины из Правил дорожного движения РФ;</a:t>
            </a: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2210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Char char="❖"/>
            </a:pPr>
            <a:r>
              <a:rPr lang="ru" sz="1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общие положения Правил дорожного движения РФ;</a:t>
            </a: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2210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Char char="❖"/>
            </a:pPr>
            <a:r>
              <a:rPr lang="ru" sz="1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основы оказания первой медицинской помощи.</a:t>
            </a: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Обучающиеся должны уметь:</a:t>
            </a: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2210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Char char="❖"/>
            </a:pPr>
            <a:r>
              <a:rPr lang="ru" sz="1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правильно вести себя, оказавшись в экстренной ситуации на проезжей части дороги;</a:t>
            </a: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2210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Char char="❖"/>
            </a:pPr>
            <a:r>
              <a:rPr lang="ru" sz="1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пользоваться общественным транспортом;</a:t>
            </a: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2210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Char char="❖"/>
            </a:pPr>
            <a:r>
              <a:rPr lang="ru" sz="1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самостоятельно выбирать безопасный путь движения в той или иной местности;</a:t>
            </a: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2210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Char char="❖"/>
            </a:pPr>
            <a:r>
              <a:rPr lang="ru" sz="1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оказывать первую медицинскую помощь пострадавшим при дорожно-транспортных происшествиях;</a:t>
            </a: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2210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Char char="❖"/>
            </a:pPr>
            <a:r>
              <a:rPr lang="ru" sz="1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ездить на велосипеде с учетом Правил дорожного движения РФ.</a:t>
            </a: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28829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0"/>
          <p:cNvSpPr txBox="1">
            <a:spLocks noGrp="1"/>
          </p:cNvSpPr>
          <p:nvPr>
            <p:ph type="title"/>
          </p:nvPr>
        </p:nvSpPr>
        <p:spPr>
          <a:xfrm>
            <a:off x="460950" y="100400"/>
            <a:ext cx="8222100" cy="103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500" b="1"/>
              <a:t>Организационно- методические условия реализации программы</a:t>
            </a:r>
            <a:endParaRPr sz="3550"/>
          </a:p>
        </p:txBody>
      </p:sp>
      <p:sp>
        <p:nvSpPr>
          <p:cNvPr id="115" name="Google Shape;115;p20"/>
          <p:cNvSpPr txBox="1">
            <a:spLocks noGrp="1"/>
          </p:cNvSpPr>
          <p:nvPr>
            <p:ph type="body" idx="1"/>
          </p:nvPr>
        </p:nvSpPr>
        <p:spPr>
          <a:xfrm>
            <a:off x="392425" y="1862600"/>
            <a:ext cx="8165400" cy="297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325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4800">
                <a:latin typeface="Times New Roman"/>
                <a:ea typeface="Times New Roman"/>
                <a:cs typeface="Times New Roman"/>
                <a:sym typeface="Times New Roman"/>
              </a:rPr>
              <a:t>Организационные условия, позволяющие реализовать содержание программы – это комплекс таких мероприятий, как:</a:t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2766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Times New Roman"/>
              <a:buChar char="❖"/>
            </a:pPr>
            <a:r>
              <a:rPr lang="ru" sz="4800">
                <a:latin typeface="Times New Roman"/>
                <a:ea typeface="Times New Roman"/>
                <a:cs typeface="Times New Roman"/>
                <a:sym typeface="Times New Roman"/>
              </a:rPr>
              <a:t>взаимодействие с родителями обучающихся, которые принимают участие в создании образовательной среды и участвуют в образовательном процессе;</a:t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2766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Times New Roman"/>
              <a:buChar char="❖"/>
            </a:pPr>
            <a:r>
              <a:rPr lang="ru" sz="4800">
                <a:latin typeface="Times New Roman"/>
                <a:ea typeface="Times New Roman"/>
                <a:cs typeface="Times New Roman"/>
                <a:sym typeface="Times New Roman"/>
              </a:rPr>
              <a:t>совместные экскурсии и патрулирование улиц города с инспектором по пропаганде ГИБДД.</a:t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78571"/>
              <a:buFont typeface="Arial"/>
              <a:buNone/>
            </a:pP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78571"/>
              <a:buFont typeface="Arial"/>
              <a:buNone/>
            </a:pP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1"/>
          <p:cNvSpPr txBox="1">
            <a:spLocks noGrp="1"/>
          </p:cNvSpPr>
          <p:nvPr>
            <p:ph type="title"/>
          </p:nvPr>
        </p:nvSpPr>
        <p:spPr>
          <a:xfrm>
            <a:off x="460950" y="538700"/>
            <a:ext cx="8222100" cy="103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500" b="1"/>
              <a:t>Организационно- </a:t>
            </a:r>
            <a:r>
              <a:rPr lang="ru" sz="3500"/>
              <a:t>методические </a:t>
            </a:r>
            <a:r>
              <a:rPr lang="ru" sz="3500" b="1"/>
              <a:t>условия реализации программы</a:t>
            </a:r>
            <a:endParaRPr sz="3550"/>
          </a:p>
        </p:txBody>
      </p:sp>
      <p:sp>
        <p:nvSpPr>
          <p:cNvPr id="121" name="Google Shape;121;p21"/>
          <p:cNvSpPr txBox="1">
            <a:spLocks noGrp="1"/>
          </p:cNvSpPr>
          <p:nvPr>
            <p:ph type="body" idx="1"/>
          </p:nvPr>
        </p:nvSpPr>
        <p:spPr>
          <a:xfrm>
            <a:off x="460950" y="1675500"/>
            <a:ext cx="8474400" cy="327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Для проведения практических занятий используется автогородок оснащенный всеми элементами проезжей части: светофорами, знаками, разметкой  с электроподключением. Для теоретических занятий используется отдельный оснащенный специализированный кабинет.</a:t>
            </a: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Для теоретических занятий используется отдельный специализированный кабинет, оснащенный:</a:t>
            </a: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❖"/>
            </a:pPr>
            <a:r>
              <a:rPr lang="ru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мультимедийным оборудованием (компьютеры, проектор, экран);</a:t>
            </a: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❖"/>
            </a:pPr>
            <a:r>
              <a:rPr lang="ru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стендами;</a:t>
            </a: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❖"/>
            </a:pPr>
            <a:r>
              <a:rPr lang="ru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специализированной магнитной доской;</a:t>
            </a: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❖"/>
            </a:pPr>
            <a:r>
              <a:rPr lang="ru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макетами перекрестков;</a:t>
            </a: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❖"/>
            </a:pPr>
            <a:r>
              <a:rPr lang="ru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плоскостных изобразительных пособий (таблицы, плакаты);</a:t>
            </a: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567</Words>
  <Application>Microsoft Office PowerPoint</Application>
  <PresentationFormat>Экран (16:9)</PresentationFormat>
  <Paragraphs>77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Times New Roman</vt:lpstr>
      <vt:lpstr>Raleway</vt:lpstr>
      <vt:lpstr>Calibri</vt:lpstr>
      <vt:lpstr>Lato</vt:lpstr>
      <vt:lpstr>Swiss</vt:lpstr>
      <vt:lpstr>Презентация PowerPoint</vt:lpstr>
      <vt:lpstr>Краткая характеристика программы</vt:lpstr>
      <vt:lpstr>Актуальность</vt:lpstr>
      <vt:lpstr>Цель программы</vt:lpstr>
      <vt:lpstr>Образовательные задачи программы</vt:lpstr>
      <vt:lpstr>Воспитательные задачи программы </vt:lpstr>
      <vt:lpstr>Ожидаемые результаты освоения программы</vt:lpstr>
      <vt:lpstr> Организационно- методические условия реализации программы</vt:lpstr>
      <vt:lpstr>Организационно- методические условия реализации программы</vt:lpstr>
      <vt:lpstr>Оценочные материалы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Людмила Горбенкова</cp:lastModifiedBy>
  <cp:revision>1</cp:revision>
  <dcterms:modified xsi:type="dcterms:W3CDTF">2024-04-12T06:53:59Z</dcterms:modified>
</cp:coreProperties>
</file>